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7560000" cy="10692000"/>
  <p:notesSz cx="10692000" cy="7560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3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68000" y="468000"/>
            <a:ext cx="6624000" cy="684000"/>
          </a:xfrm>
          <a:prstGeom prst="rect">
            <a:avLst/>
          </a:prstGeom>
          <a:solidFill>
            <a:srgbClr val="DDEAF6">
              <a:alpha val="22000"/>
            </a:srgbClr>
          </a:solidFill>
          <a:ln w="12700">
            <a:solidFill>
              <a:srgbClr val="DDEAF6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11200" y="511200"/>
            <a:ext cx="6537600" cy="597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기업 복지 제안서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68000" y="1368000"/>
            <a:ext cx="6624000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5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고정 복용이 아닌, 매주 조정되는 영양 설계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468000" y="1944000"/>
            <a:ext cx="6624000" cy="3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약국 기반 1알 단위 소분 조제 서비스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68000" y="7888320"/>
            <a:ext cx="2112000" cy="2880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11200" y="7931520"/>
            <a:ext cx="2025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Proposal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2724000" y="7888320"/>
            <a:ext cx="2112000" cy="2880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767200" y="7931520"/>
            <a:ext cx="2025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photo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980000" y="7888320"/>
            <a:ext cx="2112000" cy="2880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023200" y="7931520"/>
            <a:ext cx="2025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v1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468000" y="2412000"/>
            <a:ext cx="6624000" cy="3417120"/>
          </a:xfrm>
          <a:prstGeom prst="round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pic>
        <p:nvPicPr>
          <p:cNvPr id="14" name="Image 0" descr="C:\dev\doc-factory\images\소분 건기식 이미지.png">    </p:cNvPr>
          <p:cNvPicPr>
            <a:picLocks noChangeAspect="1"/>
          </p:cNvPicPr>
          <p:nvPr/>
        </p:nvPicPr>
        <p:blipFill>
          <a:blip r:embed="rId1"/>
          <a:srcRect l="0" r="0" t="30682" b="30682"/>
          <a:stretch/>
        </p:blipFill>
        <p:spPr>
          <a:xfrm>
            <a:off x="504000" y="2448000"/>
            <a:ext cx="6552000" cy="3345120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468000" y="8392320"/>
            <a:ext cx="2112000" cy="11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518400" y="8435520"/>
            <a:ext cx="2011200" cy="1032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운영 형태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B2B 계약</a:t>
            </a:r>
            <a:endParaRPr lang="en-US" sz="900" dirty="0"/>
          </a:p>
        </p:txBody>
      </p:sp>
      <p:sp>
        <p:nvSpPr>
          <p:cNvPr id="17" name="Shape 14"/>
          <p:cNvSpPr/>
          <p:nvPr/>
        </p:nvSpPr>
        <p:spPr>
          <a:xfrm>
            <a:off x="2724000" y="8392320"/>
            <a:ext cx="2112000" cy="11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774400" y="8435520"/>
            <a:ext cx="2011200" cy="1032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상담 체계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약사 DAY</a:t>
            </a:r>
            <a:endParaRPr lang="en-US" sz="900" dirty="0"/>
          </a:p>
        </p:txBody>
      </p:sp>
      <p:sp>
        <p:nvSpPr>
          <p:cNvPr id="19" name="Shape 16"/>
          <p:cNvSpPr/>
          <p:nvPr/>
        </p:nvSpPr>
        <p:spPr>
          <a:xfrm>
            <a:off x="4980000" y="8392320"/>
            <a:ext cx="2112000" cy="11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5030400" y="8435520"/>
            <a:ext cx="2011200" cy="1032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버전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v1</a:t>
            </a:r>
            <a:endParaRPr lang="en-US" sz="900" dirty="0"/>
          </a:p>
        </p:txBody>
      </p:sp>
      <p:sp>
        <p:nvSpPr>
          <p:cNvPr id="21" name="Shape 18"/>
          <p:cNvSpPr/>
          <p:nvPr/>
        </p:nvSpPr>
        <p:spPr>
          <a:xfrm>
            <a:off x="468000" y="6045120"/>
            <a:ext cx="6624000" cy="1627200"/>
          </a:xfrm>
          <a:prstGeom prst="round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547200" y="6124320"/>
            <a:ext cx="6465600" cy="1468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AI 추천과 약사 DAY 상담을 결합해 임직원별 복용 조합을 지속적으로 조정합니다.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- 1알 단위 소분 조제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최소 7일 단위 조합 변경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월 1회 정기 배송</a:t>
            </a:r>
            <a:endParaRPr lang="en-US" sz="1100" dirty="0"/>
          </a:p>
        </p:txBody>
      </p:sp>
      <p:sp>
        <p:nvSpPr>
          <p:cNvPr id="23" name="Shape 20"/>
          <p:cNvSpPr/>
          <p:nvPr/>
        </p:nvSpPr>
        <p:spPr>
          <a:xfrm>
            <a:off x="468000" y="9748800"/>
            <a:ext cx="662400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518400" y="9770400"/>
            <a:ext cx="6523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기업 임직원 맞춤 영양 설계 서비스 소개서 · 1페이지</a:t>
            </a:r>
            <a:endParaRPr lang="en-US"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68000" y="468000"/>
            <a:ext cx="6624000" cy="684000"/>
          </a:xfrm>
          <a:prstGeom prst="rect">
            <a:avLst/>
          </a:prstGeom>
          <a:solidFill>
            <a:srgbClr val="DDEAF6">
              <a:alpha val="22000"/>
            </a:srgbClr>
          </a:solidFill>
          <a:ln w="12700">
            <a:solidFill>
              <a:srgbClr val="DDEAF6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11200" y="511200"/>
            <a:ext cx="6537600" cy="597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기존 방식의 문제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68000" y="1368000"/>
            <a:ext cx="662400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5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일괄 구매형 건기식 복지는 개인차를 반영하…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468000" y="2016000"/>
            <a:ext cx="6624000" cy="39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1통 단위 지급 중심 구조의 운영 한계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68000" y="5863680"/>
            <a:ext cx="6624000" cy="447480"/>
          </a:xfrm>
          <a:prstGeom prst="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 rot="5400000">
            <a:off x="2852640" y="586368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18400" y="590688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1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2985120" y="590688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1통 단위 지급, 개인 맞춤 한계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68000" y="6311160"/>
            <a:ext cx="6624000" cy="447480"/>
          </a:xfrm>
          <a:prstGeom prst="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 rot="5400000">
            <a:off x="2852640" y="631116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518400" y="635436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2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2985120" y="635436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상태 변화 반영이 늦음</a:t>
            </a:r>
            <a:endParaRPr lang="en-US" sz="900" dirty="0"/>
          </a:p>
        </p:txBody>
      </p:sp>
      <p:sp>
        <p:nvSpPr>
          <p:cNvPr id="15" name="Shape 13"/>
          <p:cNvSpPr/>
          <p:nvPr/>
        </p:nvSpPr>
        <p:spPr>
          <a:xfrm>
            <a:off x="468000" y="6758640"/>
            <a:ext cx="6624000" cy="447480"/>
          </a:xfrm>
          <a:prstGeom prst="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 rot="5400000">
            <a:off x="2852640" y="675864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518400" y="680184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3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2985120" y="680184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상담 부재로 신뢰 저하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468000" y="7206120"/>
            <a:ext cx="6624000" cy="447480"/>
          </a:xfrm>
          <a:prstGeom prst="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 rot="5400000">
            <a:off x="2852640" y="720612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518400" y="724932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4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2985120" y="724932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기업 효과 데이터 부족</a:t>
            </a:r>
            <a:endParaRPr lang="en-US" sz="900" dirty="0"/>
          </a:p>
        </p:txBody>
      </p:sp>
      <p:sp>
        <p:nvSpPr>
          <p:cNvPr id="23" name="Shape 21"/>
          <p:cNvSpPr/>
          <p:nvPr/>
        </p:nvSpPr>
        <p:spPr>
          <a:xfrm>
            <a:off x="468000" y="2556000"/>
            <a:ext cx="6624000" cy="3091680"/>
          </a:xfrm>
          <a:prstGeom prst="round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47200" y="2635200"/>
            <a:ext cx="6465600" cy="2933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구성 변경 주기가 길고 상담 연결이 약해 복약 지속률과 체감 효과가 함께 떨어집니다.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- 1통 단위 지급, 개인 맞춤 한계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상태 변화 반영이 늦음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상담 부재로 신뢰 저하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기업 효과 데이터 부족</a:t>
            </a:r>
            <a:endParaRPr lang="en-US" sz="1100" dirty="0"/>
          </a:p>
        </p:txBody>
      </p:sp>
      <p:sp>
        <p:nvSpPr>
          <p:cNvPr id="25" name="Shape 23"/>
          <p:cNvSpPr/>
          <p:nvPr/>
        </p:nvSpPr>
        <p:spPr>
          <a:xfrm>
            <a:off x="468000" y="7869600"/>
            <a:ext cx="6624000" cy="16344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E5F2FA">
                <a:alpha val="0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40000" y="7941600"/>
            <a:ext cx="6480000" cy="1490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복지비를 써도 체감 효과가 약하면 재도입 근거가 약해집니다.</a:t>
            </a:r>
            <a:endParaRPr lang="en-US" sz="1100" dirty="0"/>
          </a:p>
        </p:txBody>
      </p:sp>
      <p:sp>
        <p:nvSpPr>
          <p:cNvPr id="27" name="Shape 25"/>
          <p:cNvSpPr/>
          <p:nvPr/>
        </p:nvSpPr>
        <p:spPr>
          <a:xfrm>
            <a:off x="468000" y="9748800"/>
            <a:ext cx="662400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518400" y="9770400"/>
            <a:ext cx="6523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기업 임직원 맞춤 영양 설계 서비스 소개서 · 2페이지</a:t>
            </a:r>
            <a:endParaRPr lang="en-US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68000" y="468000"/>
            <a:ext cx="6624000" cy="684000"/>
          </a:xfrm>
          <a:prstGeom prst="rect">
            <a:avLst/>
          </a:prstGeom>
          <a:solidFill>
            <a:srgbClr val="DDEAF6">
              <a:alpha val="22000"/>
            </a:srgbClr>
          </a:solidFill>
          <a:ln w="12700">
            <a:solidFill>
              <a:srgbClr val="DDEAF6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11200" y="511200"/>
            <a:ext cx="6537600" cy="597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우리의 솔루션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68000" y="1368000"/>
            <a:ext cx="6624000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5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AI 추천과 약사 상담을 결합한 맞춤 소분 조제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468000" y="1944000"/>
            <a:ext cx="6624000" cy="3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개인 데이터와 전문 판단을 함께 반영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68000" y="7888320"/>
            <a:ext cx="2112000" cy="2880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11200" y="7931520"/>
            <a:ext cx="2025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Proposal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2724000" y="7888320"/>
            <a:ext cx="2112000" cy="2880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767200" y="7931520"/>
            <a:ext cx="2025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ui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980000" y="7888320"/>
            <a:ext cx="2112000" cy="2880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023200" y="7931520"/>
            <a:ext cx="2025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v1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468000" y="2412000"/>
            <a:ext cx="6624000" cy="3417120"/>
          </a:xfrm>
          <a:prstGeom prst="round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pic>
        <p:nvPicPr>
          <p:cNvPr id="14" name="Image 0" descr="C:\dev\doc-factory\images\앱 웹 화면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2893" y="2448000"/>
            <a:ext cx="4374214" cy="3345120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468000" y="8392320"/>
            <a:ext cx="2112000" cy="11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518400" y="8435520"/>
            <a:ext cx="2011200" cy="1032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운영 형태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B2B 계약</a:t>
            </a:r>
            <a:endParaRPr lang="en-US" sz="900" dirty="0"/>
          </a:p>
        </p:txBody>
      </p:sp>
      <p:sp>
        <p:nvSpPr>
          <p:cNvPr id="17" name="Shape 14"/>
          <p:cNvSpPr/>
          <p:nvPr/>
        </p:nvSpPr>
        <p:spPr>
          <a:xfrm>
            <a:off x="2724000" y="8392320"/>
            <a:ext cx="2112000" cy="11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774400" y="8435520"/>
            <a:ext cx="2011200" cy="1032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상담 체계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약사 DAY</a:t>
            </a:r>
            <a:endParaRPr lang="en-US" sz="900" dirty="0"/>
          </a:p>
        </p:txBody>
      </p:sp>
      <p:sp>
        <p:nvSpPr>
          <p:cNvPr id="19" name="Shape 16"/>
          <p:cNvSpPr/>
          <p:nvPr/>
        </p:nvSpPr>
        <p:spPr>
          <a:xfrm>
            <a:off x="4980000" y="8392320"/>
            <a:ext cx="2112000" cy="11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5030400" y="8435520"/>
            <a:ext cx="2011200" cy="1032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버전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v1</a:t>
            </a:r>
            <a:endParaRPr lang="en-US" sz="900" dirty="0"/>
          </a:p>
        </p:txBody>
      </p:sp>
      <p:sp>
        <p:nvSpPr>
          <p:cNvPr id="21" name="Shape 18"/>
          <p:cNvSpPr/>
          <p:nvPr/>
        </p:nvSpPr>
        <p:spPr>
          <a:xfrm>
            <a:off x="468000" y="6045120"/>
            <a:ext cx="6624000" cy="1627200"/>
          </a:xfrm>
          <a:prstGeom prst="round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547200" y="6124320"/>
            <a:ext cx="6465600" cy="1468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자체 설문과 복용 데이터를 분석한 뒤 약사 DAY 상담으로 조합을 확정하고 조제합니다.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AI 1차 추천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약사 DAY 최종 상담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- 1알 단위 맞춤 조제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개인 리포트 제공</a:t>
            </a:r>
            <a:endParaRPr lang="en-US" sz="1100" dirty="0"/>
          </a:p>
        </p:txBody>
      </p:sp>
      <p:sp>
        <p:nvSpPr>
          <p:cNvPr id="23" name="Shape 20"/>
          <p:cNvSpPr/>
          <p:nvPr/>
        </p:nvSpPr>
        <p:spPr>
          <a:xfrm>
            <a:off x="468000" y="9748800"/>
            <a:ext cx="662400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518400" y="9770400"/>
            <a:ext cx="6523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기업 임직원 맞춤 영양 설계 서비스 소개서 · 3페이지</a:t>
            </a:r>
            <a:endParaRPr lang="en-US" sz="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68000" y="468000"/>
            <a:ext cx="6624000" cy="684000"/>
          </a:xfrm>
          <a:prstGeom prst="rect">
            <a:avLst/>
          </a:prstGeom>
          <a:solidFill>
            <a:srgbClr val="DDEAF6">
              <a:alpha val="22000"/>
            </a:srgbClr>
          </a:solidFill>
          <a:ln w="12700">
            <a:solidFill>
              <a:srgbClr val="DDEAF6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11200" y="511200"/>
            <a:ext cx="6537600" cy="597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B2B 운영 프로세스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68000" y="1368000"/>
            <a:ext cx="662400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5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설문부터 배송까지 월간 운영 체계를 표준화…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468000" y="2016000"/>
            <a:ext cx="6624000" cy="39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설문 -&gt; 분석 -&gt; 약사 DAY -&gt; 조제 -&gt; 배송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68000" y="5863680"/>
            <a:ext cx="6624000" cy="447480"/>
          </a:xfrm>
          <a:prstGeom prst="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 rot="5400000">
            <a:off x="2852640" y="586368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18400" y="590688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1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2985120" y="590688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자체 설문 수집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68000" y="6311160"/>
            <a:ext cx="6624000" cy="447480"/>
          </a:xfrm>
          <a:prstGeom prst="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 rot="5400000">
            <a:off x="2852640" y="631116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518400" y="635436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2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2985120" y="635436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데이터 분석</a:t>
            </a:r>
            <a:endParaRPr lang="en-US" sz="900" dirty="0"/>
          </a:p>
        </p:txBody>
      </p:sp>
      <p:sp>
        <p:nvSpPr>
          <p:cNvPr id="15" name="Shape 13"/>
          <p:cNvSpPr/>
          <p:nvPr/>
        </p:nvSpPr>
        <p:spPr>
          <a:xfrm>
            <a:off x="468000" y="6758640"/>
            <a:ext cx="6624000" cy="447480"/>
          </a:xfrm>
          <a:prstGeom prst="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 rot="5400000">
            <a:off x="2852640" y="675864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518400" y="680184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3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2985120" y="680184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약사 DAY 상담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468000" y="7206120"/>
            <a:ext cx="6624000" cy="447480"/>
          </a:xfrm>
          <a:prstGeom prst="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 rot="5400000">
            <a:off x="2852640" y="720612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518400" y="724932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4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2985120" y="724932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맞춤 소분 조제</a:t>
            </a:r>
            <a:endParaRPr lang="en-US" sz="900" dirty="0"/>
          </a:p>
        </p:txBody>
      </p:sp>
      <p:sp>
        <p:nvSpPr>
          <p:cNvPr id="23" name="Shape 21"/>
          <p:cNvSpPr/>
          <p:nvPr/>
        </p:nvSpPr>
        <p:spPr>
          <a:xfrm>
            <a:off x="468000" y="2556000"/>
            <a:ext cx="6624000" cy="3091680"/>
          </a:xfrm>
          <a:prstGeom prst="round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47200" y="2635200"/>
            <a:ext cx="6465600" cy="2933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기업 담당자는 월간 운영 리포트를 확인하고, 임직원은 개인별 조정 내역을 확인합니다.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자체 설문 수집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데이터 분석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약사 DAY 상담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맞춤 소분 조제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월 1회 배송</a:t>
            </a:r>
            <a:endParaRPr lang="en-US" sz="1100" dirty="0"/>
          </a:p>
        </p:txBody>
      </p:sp>
      <p:sp>
        <p:nvSpPr>
          <p:cNvPr id="25" name="Shape 23"/>
          <p:cNvSpPr/>
          <p:nvPr/>
        </p:nvSpPr>
        <p:spPr>
          <a:xfrm>
            <a:off x="468000" y="7869600"/>
            <a:ext cx="6624000" cy="16344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E5F2FA">
                <a:alpha val="0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40000" y="7941600"/>
            <a:ext cx="6480000" cy="1490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단계별 입력 데이터와 책임 주체를 고정해 운영 편차를 줄입니다.</a:t>
            </a:r>
            <a:endParaRPr lang="en-US" sz="1100" dirty="0"/>
          </a:p>
        </p:txBody>
      </p:sp>
      <p:sp>
        <p:nvSpPr>
          <p:cNvPr id="27" name="Shape 25"/>
          <p:cNvSpPr/>
          <p:nvPr/>
        </p:nvSpPr>
        <p:spPr>
          <a:xfrm>
            <a:off x="468000" y="9748800"/>
            <a:ext cx="662400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518400" y="9770400"/>
            <a:ext cx="6523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기업 임직원 맞춤 영양 설계 서비스 소개서 · 4페이지</a:t>
            </a:r>
            <a:endParaRPr lang="en-US" sz="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68000" y="468000"/>
            <a:ext cx="6624000" cy="684000"/>
          </a:xfrm>
          <a:prstGeom prst="rect">
            <a:avLst/>
          </a:prstGeom>
          <a:solidFill>
            <a:srgbClr val="DDEAF6">
              <a:alpha val="22000"/>
            </a:srgbClr>
          </a:solidFill>
          <a:ln w="12700">
            <a:solidFill>
              <a:srgbClr val="DDEAF6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11200" y="511200"/>
            <a:ext cx="6537600" cy="597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차별점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68000" y="1368000"/>
            <a:ext cx="6624000" cy="50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5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7일 단위 조정과 피드백 루프가…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468000" y="1944000"/>
            <a:ext cx="6624000" cy="3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정적 패키지 방식과의 핵심 차이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68000" y="6876000"/>
            <a:ext cx="6624000" cy="2628000"/>
          </a:xfrm>
          <a:prstGeom prst="round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0000" y="6948000"/>
            <a:ext cx="6480000" cy="248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이미지 없음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468000" y="2376000"/>
            <a:ext cx="2112000" cy="17899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18400" y="2419200"/>
            <a:ext cx="2011200" cy="1710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운영 형태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B2B 계약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2724000" y="2376000"/>
            <a:ext cx="2112000" cy="17899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774400" y="2419200"/>
            <a:ext cx="2011200" cy="1710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상담 체계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약사 DAY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4980000" y="2376000"/>
            <a:ext cx="2112000" cy="17899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5030400" y="2419200"/>
            <a:ext cx="2011200" cy="1710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버전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v1</a:t>
            </a:r>
            <a:endParaRPr lang="en-US" sz="900" dirty="0"/>
          </a:p>
        </p:txBody>
      </p:sp>
      <p:sp>
        <p:nvSpPr>
          <p:cNvPr id="15" name="Shape 13"/>
          <p:cNvSpPr/>
          <p:nvPr/>
        </p:nvSpPr>
        <p:spPr>
          <a:xfrm>
            <a:off x="468000" y="4381920"/>
            <a:ext cx="6624000" cy="2278080"/>
          </a:xfrm>
          <a:prstGeom prst="round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547200" y="4461120"/>
            <a:ext cx="6465600" cy="2119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복용 피드백을 다음 조제에 반영해 개인 상태 변화에 맞춰 조합을 계속 업데이트합니다.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최소 7일 단위 리밸런싱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복용 피드백 반영 루프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AI + 약사 이중 검토</a:t>
            </a:r>
            <a:endParaRPr lang="en-US" sz="1100" dirty="0"/>
          </a:p>
        </p:txBody>
      </p:sp>
      <p:sp>
        <p:nvSpPr>
          <p:cNvPr id="17" name="Shape 15"/>
          <p:cNvSpPr/>
          <p:nvPr/>
        </p:nvSpPr>
        <p:spPr>
          <a:xfrm>
            <a:off x="468000" y="9748800"/>
            <a:ext cx="662400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18400" y="9770400"/>
            <a:ext cx="6523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기업 임직원 맞춤 영양 설계 서비스 소개서 · 5페이지</a:t>
            </a:r>
            <a:endParaRPr lang="en-US" sz="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68000" y="468000"/>
            <a:ext cx="6624000" cy="684000"/>
          </a:xfrm>
          <a:prstGeom prst="rect">
            <a:avLst/>
          </a:prstGeom>
          <a:solidFill>
            <a:srgbClr val="DDEAF6">
              <a:alpha val="22000"/>
            </a:srgbClr>
          </a:solidFill>
          <a:ln w="12700">
            <a:solidFill>
              <a:srgbClr val="DDEAF6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11200" y="511200"/>
            <a:ext cx="6537600" cy="597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기업 도입 효과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68000" y="1368000"/>
            <a:ext cx="6624000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5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복지 만족도와 운영 가시성을 동시에 높입니다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468000" y="1944000"/>
            <a:ext cx="6624000" cy="3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임직원 체감과 조직 의사결정을 함께 개선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68000" y="7888320"/>
            <a:ext cx="2112000" cy="2880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11200" y="7931520"/>
            <a:ext cx="2025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Proposal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2724000" y="7888320"/>
            <a:ext cx="2112000" cy="2880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767200" y="7931520"/>
            <a:ext cx="2025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ui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980000" y="7888320"/>
            <a:ext cx="2112000" cy="2880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023200" y="7931520"/>
            <a:ext cx="2025600" cy="20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v1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468000" y="2412000"/>
            <a:ext cx="6624000" cy="3417120"/>
          </a:xfrm>
          <a:prstGeom prst="round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pic>
        <p:nvPicPr>
          <p:cNvPr id="14" name="Image 0" descr="C:\dev\doc-factory\images\약사 상담 이미지.png">    </p:cNvPr>
          <p:cNvPicPr>
            <a:picLocks noChangeAspect="1"/>
          </p:cNvPicPr>
          <p:nvPr/>
        </p:nvPicPr>
        <p:blipFill>
          <a:blip r:embed="rId1"/>
          <a:srcRect l="0" r="0" t="10778" b="10778"/>
          <a:stretch/>
        </p:blipFill>
        <p:spPr>
          <a:xfrm>
            <a:off x="504000" y="2448000"/>
            <a:ext cx="6552000" cy="3345120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468000" y="8392320"/>
            <a:ext cx="2112000" cy="11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518400" y="8435520"/>
            <a:ext cx="2011200" cy="1032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조제 단위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1알 단위</a:t>
            </a:r>
            <a:endParaRPr lang="en-US" sz="900" dirty="0"/>
          </a:p>
        </p:txBody>
      </p:sp>
      <p:sp>
        <p:nvSpPr>
          <p:cNvPr id="17" name="Shape 14"/>
          <p:cNvSpPr/>
          <p:nvPr/>
        </p:nvSpPr>
        <p:spPr>
          <a:xfrm>
            <a:off x="2724000" y="8392320"/>
            <a:ext cx="2112000" cy="11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774400" y="8435520"/>
            <a:ext cx="2011200" cy="1032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조정 주기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최소 7일</a:t>
            </a:r>
            <a:endParaRPr lang="en-US" sz="900" dirty="0"/>
          </a:p>
        </p:txBody>
      </p:sp>
      <p:sp>
        <p:nvSpPr>
          <p:cNvPr id="19" name="Shape 16"/>
          <p:cNvSpPr/>
          <p:nvPr/>
        </p:nvSpPr>
        <p:spPr>
          <a:xfrm>
            <a:off x="4980000" y="8392320"/>
            <a:ext cx="2112000" cy="1111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5030400" y="8435520"/>
            <a:ext cx="2011200" cy="1032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배송 주기</a:t>
            </a:r>
            <a:endParaRPr lang="en-US" sz="900" dirty="0"/>
          </a:p>
          <a:p>
            <a:pPr algn="ctr" indent="0" marL="0">
              <a:buNone/>
            </a:pPr>
            <a:r>
              <a:rPr lang="en-US" sz="9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월 1회</a:t>
            </a:r>
            <a:endParaRPr lang="en-US" sz="900" dirty="0"/>
          </a:p>
        </p:txBody>
      </p:sp>
      <p:sp>
        <p:nvSpPr>
          <p:cNvPr id="21" name="Shape 18"/>
          <p:cNvSpPr/>
          <p:nvPr/>
        </p:nvSpPr>
        <p:spPr>
          <a:xfrm>
            <a:off x="468000" y="6045120"/>
            <a:ext cx="6624000" cy="1627200"/>
          </a:xfrm>
          <a:prstGeom prst="round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547200" y="6124320"/>
            <a:ext cx="6465600" cy="1468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개인 맞춤 복지 경험을 제공하면서 데이터 기반 운영 리포트로 내부 보고 근거를 확보합니다.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임직원 복지 체감도 향상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복지 참여율 개선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데이터 기반 운영 의사결정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ESG 커뮤니케이션 근거 확보</a:t>
            </a:r>
            <a:endParaRPr lang="en-US" sz="1100" dirty="0"/>
          </a:p>
        </p:txBody>
      </p:sp>
      <p:sp>
        <p:nvSpPr>
          <p:cNvPr id="23" name="Shape 20"/>
          <p:cNvSpPr/>
          <p:nvPr/>
        </p:nvSpPr>
        <p:spPr>
          <a:xfrm>
            <a:off x="468000" y="9748800"/>
            <a:ext cx="662400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518400" y="9770400"/>
            <a:ext cx="6523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기업 임직원 맞춤 영양 설계 서비스 소개서 · 6페이지</a:t>
            </a:r>
            <a:endParaRPr lang="en-US" sz="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68000" y="468000"/>
            <a:ext cx="6624000" cy="684000"/>
          </a:xfrm>
          <a:prstGeom prst="rect">
            <a:avLst/>
          </a:prstGeom>
          <a:solidFill>
            <a:srgbClr val="DDEAF6">
              <a:alpha val="22000"/>
            </a:srgbClr>
          </a:solidFill>
          <a:ln w="12700">
            <a:solidFill>
              <a:srgbClr val="DDEAF6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11200" y="511200"/>
            <a:ext cx="6537600" cy="597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124C79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도입 제안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68000" y="1368000"/>
            <a:ext cx="662400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5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3개월 파일럿으로 빠르게 검증하고 확장하십…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468000" y="2016000"/>
            <a:ext cx="6624000" cy="39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패키지 구성과 리포트 샘플을 함께 제공합니다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68000" y="5863680"/>
            <a:ext cx="6624000" cy="447480"/>
          </a:xfrm>
          <a:prstGeom prst="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 rot="5400000">
            <a:off x="2852640" y="586368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18400" y="590688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1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2985120" y="590688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대상 인원/예산 확정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68000" y="6311160"/>
            <a:ext cx="6624000" cy="447480"/>
          </a:xfrm>
          <a:prstGeom prst="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 rot="5400000">
            <a:off x="2852640" y="631116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518400" y="635436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2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2985120" y="635436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샘플 패키지 공유</a:t>
            </a:r>
            <a:endParaRPr lang="en-US" sz="900" dirty="0"/>
          </a:p>
        </p:txBody>
      </p:sp>
      <p:sp>
        <p:nvSpPr>
          <p:cNvPr id="15" name="Shape 13"/>
          <p:cNvSpPr/>
          <p:nvPr/>
        </p:nvSpPr>
        <p:spPr>
          <a:xfrm>
            <a:off x="468000" y="6758640"/>
            <a:ext cx="6624000" cy="447480"/>
          </a:xfrm>
          <a:prstGeom prst="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 rot="5400000">
            <a:off x="2852640" y="675864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518400" y="680184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3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2985120" y="680184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약사 DAY 일정 확정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468000" y="7206120"/>
            <a:ext cx="6624000" cy="447480"/>
          </a:xfrm>
          <a:prstGeom prst="rect">
            <a:avLst/>
          </a:prstGeom>
          <a:solidFill>
            <a:srgbClr val="FFFFFF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 rot="5400000">
            <a:off x="2852640" y="7206120"/>
            <a:ext cx="44748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518400" y="7249320"/>
            <a:ext cx="225216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4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2985120" y="7249320"/>
            <a:ext cx="3974400" cy="36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3개월 파일럿 시작</a:t>
            </a:r>
            <a:endParaRPr lang="en-US" sz="900" dirty="0"/>
          </a:p>
        </p:txBody>
      </p:sp>
      <p:sp>
        <p:nvSpPr>
          <p:cNvPr id="23" name="Shape 21"/>
          <p:cNvSpPr/>
          <p:nvPr/>
        </p:nvSpPr>
        <p:spPr>
          <a:xfrm>
            <a:off x="468000" y="2556000"/>
            <a:ext cx="6624000" cy="3091680"/>
          </a:xfrm>
          <a:prstGeom prst="roundRect">
            <a:avLst/>
          </a:prstGeom>
          <a:solidFill>
            <a:srgbClr val="EBF4FB"/>
          </a:solidFill>
          <a:ln w="12700">
            <a:solidFill>
              <a:srgbClr val="C9D5E2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47200" y="2635200"/>
            <a:ext cx="6465600" cy="2933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대상 인원과 예산을 확정하면 약사 DAY 일정과 월간 리포트 체계를 포함한 실행안을 제시합니다.</a:t>
            </a:r>
            <a:endParaRPr lang="en-US" sz="1100" dirty="0"/>
          </a:p>
          <a:p>
            <a:pPr algn="l" indent="0" marL="0">
              <a:buNone/>
            </a:pP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대상 인원/예산 확정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샘플 패키지 공유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약사 DAY 일정 확정</a:t>
            </a:r>
            <a:endParaRPr lang="en-US" sz="1100" dirty="0"/>
          </a:p>
          <a:p>
            <a:pPr algn="l" indent="0" marL="0">
              <a:buNone/>
            </a:pPr>
            <a:r>
              <a:rPr lang="en-US" sz="1100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- 3개월 파일럿 시작</a:t>
            </a:r>
            <a:endParaRPr lang="en-US" sz="1100" dirty="0"/>
          </a:p>
        </p:txBody>
      </p:sp>
      <p:sp>
        <p:nvSpPr>
          <p:cNvPr id="25" name="Shape 23"/>
          <p:cNvSpPr/>
          <p:nvPr/>
        </p:nvSpPr>
        <p:spPr>
          <a:xfrm>
            <a:off x="468000" y="7869600"/>
            <a:ext cx="6624000" cy="1634400"/>
          </a:xfrm>
          <a:prstGeom prst="roundRect">
            <a:avLst/>
          </a:prstGeom>
          <a:solidFill>
            <a:srgbClr val="E5F2FA"/>
          </a:solidFill>
          <a:ln w="12700">
            <a:solidFill>
              <a:srgbClr val="E5F2FA">
                <a:alpha val="0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40000" y="7941600"/>
            <a:ext cx="6480000" cy="1490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14304A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의사결정에 필요한 자료를 1주 내 전달드리겠습니다.</a:t>
            </a:r>
            <a:endParaRPr lang="en-US" sz="1100" dirty="0"/>
          </a:p>
        </p:txBody>
      </p:sp>
      <p:sp>
        <p:nvSpPr>
          <p:cNvPr id="27" name="Shape 25"/>
          <p:cNvSpPr/>
          <p:nvPr/>
        </p:nvSpPr>
        <p:spPr>
          <a:xfrm>
            <a:off x="468000" y="9748800"/>
            <a:ext cx="6624000" cy="914"/>
          </a:xfrm>
          <a:prstGeom prst="line">
            <a:avLst/>
          </a:prstGeom>
          <a:noFill/>
          <a:ln w="12700">
            <a:solidFill>
              <a:srgbClr val="C9D5E2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518400" y="9770400"/>
            <a:ext cx="6523200" cy="403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7637E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기업 임직원 맞춤 영양 설계 서비스 소개서 · 7페이지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기업 임직원 맞춤 영양 설계 서비스 소개서</dc:title>
  <dc:subject>proposal A4P</dc:subject>
  <dc:creator>doc-factory</dc:creator>
  <cp:lastModifiedBy>doc-factory</cp:lastModifiedBy>
  <cp:revision>1</cp:revision>
  <dcterms:created xsi:type="dcterms:W3CDTF">2026-02-24T10:27:03Z</dcterms:created>
  <dcterms:modified xsi:type="dcterms:W3CDTF">2026-02-24T10:27:03Z</dcterms:modified>
</cp:coreProperties>
</file>